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8" autoAdjust="0"/>
    <p:restoredTop sz="94660"/>
  </p:normalViewPr>
  <p:slideViewPr>
    <p:cSldViewPr>
      <p:cViewPr>
        <p:scale>
          <a:sx n="100" d="100"/>
          <a:sy n="100" d="100"/>
        </p:scale>
        <p:origin x="62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369083884da90c91" providerId="OrgId" clId="{FC39C973-8855-454F-B2B2-E7830E07582C}"/>
    <pc:docChg chg="custSel modSld">
      <pc:chgData name="Schuller, P (SHS Teacher)" userId="369083884da90c91" providerId="OrgId" clId="{FC39C973-8855-454F-B2B2-E7830E07582C}" dt="2020-03-12T07:51:15.615" v="36" actId="20577"/>
      <pc:docMkLst>
        <pc:docMk/>
      </pc:docMkLst>
      <pc:sldChg chg="modSp">
        <pc:chgData name="Schuller, P (SHS Teacher)" userId="369083884da90c91" providerId="OrgId" clId="{FC39C973-8855-454F-B2B2-E7830E07582C}" dt="2020-03-12T07:51:15.615" v="36" actId="20577"/>
        <pc:sldMkLst>
          <pc:docMk/>
          <pc:sldMk cId="3466542679" sldId="259"/>
        </pc:sldMkLst>
        <pc:spChg chg="mod">
          <ac:chgData name="Schuller, P (SHS Teacher)" userId="369083884da90c91" providerId="OrgId" clId="{FC39C973-8855-454F-B2B2-E7830E07582C}" dt="2020-03-12T07:48:43.449" v="28" actId="20577"/>
          <ac:spMkLst>
            <pc:docMk/>
            <pc:sldMk cId="3466542679" sldId="259"/>
            <ac:spMk id="5" creationId="{00000000-0000-0000-0000-000000000000}"/>
          </ac:spMkLst>
        </pc:spChg>
        <pc:spChg chg="mod">
          <ac:chgData name="Schuller, P (SHS Teacher)" userId="369083884da90c91" providerId="OrgId" clId="{FC39C973-8855-454F-B2B2-E7830E07582C}" dt="2020-03-12T07:49:06.016" v="34" actId="20577"/>
          <ac:spMkLst>
            <pc:docMk/>
            <pc:sldMk cId="3466542679" sldId="259"/>
            <ac:spMk id="12" creationId="{00000000-0000-0000-0000-000000000000}"/>
          </ac:spMkLst>
        </pc:spChg>
        <pc:spChg chg="mod">
          <ac:chgData name="Schuller, P (SHS Teacher)" userId="369083884da90c91" providerId="OrgId" clId="{FC39C973-8855-454F-B2B2-E7830E07582C}" dt="2020-03-12T07:51:15.615" v="36" actId="20577"/>
          <ac:spMkLst>
            <pc:docMk/>
            <pc:sldMk cId="3466542679" sldId="259"/>
            <ac:spMk id="19" creationId="{00000000-0000-0000-0000-000000000000}"/>
          </ac:spMkLst>
        </pc:spChg>
        <pc:spChg chg="mod">
          <ac:chgData name="Schuller, P (SHS Teacher)" userId="369083884da90c91" providerId="OrgId" clId="{FC39C973-8855-454F-B2B2-E7830E07582C}" dt="2020-03-12T07:49:00.911" v="32" actId="20577"/>
          <ac:spMkLst>
            <pc:docMk/>
            <pc:sldMk cId="3466542679" sldId="259"/>
            <ac:spMk id="3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50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99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4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65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23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59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64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7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7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71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8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DEBE9-0FFA-4868-884F-7A9090F2F44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6894-E0CF-44CA-ACE1-E9E7DCA740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0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2564904"/>
            <a:ext cx="3096344" cy="3693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entury Gothic" panose="020B0502020202020204" pitchFamily="34" charset="0"/>
              </a:rPr>
              <a:t>Human Defence Systems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504" y="188640"/>
            <a:ext cx="2808312" cy="279222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00" u="sng" dirty="0">
                <a:latin typeface="Century Gothic" panose="020B0502020202020204" pitchFamily="34" charset="0"/>
              </a:rPr>
              <a:t>Non-Specific Defence Systems and their Functions (</a:t>
            </a:r>
            <a:r>
              <a:rPr lang="en-GB" sz="1000" b="1" u="sng" dirty="0">
                <a:latin typeface="Century Gothic" panose="020B0502020202020204" pitchFamily="34" charset="0"/>
              </a:rPr>
              <a:t>Grade 1-3</a:t>
            </a:r>
            <a:r>
              <a:rPr lang="en-GB" sz="1000" u="sng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8216" y="188640"/>
            <a:ext cx="3087960" cy="228238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00" u="sng" dirty="0">
                <a:latin typeface="Century Gothic" panose="020B0502020202020204" pitchFamily="34" charset="0"/>
              </a:rPr>
              <a:t>Phagocytes and Lymphocytes (</a:t>
            </a:r>
            <a:r>
              <a:rPr lang="en-GB" sz="1000" b="1" u="sng" dirty="0">
                <a:latin typeface="Century Gothic" panose="020B0502020202020204" pitchFamily="34" charset="0"/>
              </a:rPr>
              <a:t>Grade 6-8</a:t>
            </a:r>
            <a:r>
              <a:rPr lang="en-GB" sz="1000" u="sng" dirty="0">
                <a:latin typeface="Century Gothic" panose="020B0502020202020204" pitchFamily="34" charset="0"/>
              </a:rPr>
              <a:t>)</a:t>
            </a:r>
          </a:p>
          <a:p>
            <a:pPr algn="ctr"/>
            <a:endParaRPr lang="en-GB" sz="1000" u="sng" dirty="0">
              <a:latin typeface="Century Gothic" panose="020B0502020202020204" pitchFamily="34" charset="0"/>
            </a:endParaRPr>
          </a:p>
          <a:p>
            <a:pPr algn="ctr"/>
            <a:r>
              <a:rPr lang="en-GB" sz="1000" i="1" dirty="0">
                <a:latin typeface="Century Gothic" panose="020B0502020202020204" pitchFamily="34" charset="0"/>
              </a:rPr>
              <a:t>What are the roles of phagocytes and lymphocytes?  How are their roles similar and how are they different? (</a:t>
            </a:r>
            <a:r>
              <a:rPr lang="en-GB" sz="1000" b="1" i="1" dirty="0">
                <a:latin typeface="Century Gothic" panose="020B0502020202020204" pitchFamily="34" charset="0"/>
              </a:rPr>
              <a:t>4 marks</a:t>
            </a:r>
            <a:r>
              <a:rPr lang="en-GB" sz="1000" i="1" dirty="0">
                <a:latin typeface="Century Gothic" panose="020B0502020202020204" pitchFamily="34" charset="0"/>
              </a:rPr>
              <a:t>)</a:t>
            </a:r>
          </a:p>
          <a:p>
            <a:pPr algn="just"/>
            <a:r>
              <a:rPr lang="en-GB" sz="1000" i="1" dirty="0">
                <a:latin typeface="Century Gothic" panose="020B0502020202020204" pitchFamily="34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2656" y="3068960"/>
            <a:ext cx="3447256" cy="27363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00" u="sng" dirty="0">
                <a:latin typeface="Century Gothic" panose="020B0502020202020204" pitchFamily="34" charset="0"/>
              </a:rPr>
              <a:t>The Immune System (</a:t>
            </a:r>
            <a:r>
              <a:rPr lang="en-GB" sz="1000" b="1" u="sng">
                <a:latin typeface="Century Gothic" panose="020B0502020202020204" pitchFamily="34" charset="0"/>
              </a:rPr>
              <a:t>Grade 4-5</a:t>
            </a:r>
            <a:r>
              <a:rPr lang="en-GB" sz="1000" u="sng">
                <a:latin typeface="Century Gothic" panose="020B0502020202020204" pitchFamily="34" charset="0"/>
              </a:rPr>
              <a:t>)</a:t>
            </a:r>
            <a:endParaRPr lang="en-GB" sz="1000" u="sng" dirty="0">
              <a:latin typeface="Century Gothic" panose="020B0502020202020204" pitchFamily="34" charset="0"/>
            </a:endParaRPr>
          </a:p>
          <a:p>
            <a:pPr algn="ctr"/>
            <a:endParaRPr lang="en-GB" sz="1000" u="sng" dirty="0">
              <a:latin typeface="Century Gothic" panose="020B0502020202020204" pitchFamily="34" charset="0"/>
            </a:endParaRPr>
          </a:p>
          <a:p>
            <a:pPr algn="ctr"/>
            <a:r>
              <a:rPr lang="en-GB" sz="1000" i="1" dirty="0">
                <a:latin typeface="Century Gothic" panose="020B0502020202020204" pitchFamily="34" charset="0"/>
              </a:rPr>
              <a:t>Describe the role of the </a:t>
            </a:r>
            <a:r>
              <a:rPr lang="en-GB" sz="1000" i="1" u="sng" dirty="0">
                <a:latin typeface="Century Gothic" panose="020B0502020202020204" pitchFamily="34" charset="0"/>
              </a:rPr>
              <a:t>non-specific defence system </a:t>
            </a:r>
            <a:r>
              <a:rPr lang="en-GB" sz="1000" i="1" dirty="0">
                <a:latin typeface="Century Gothic" panose="020B0502020202020204" pitchFamily="34" charset="0"/>
              </a:rPr>
              <a:t>in the defence against disease (</a:t>
            </a:r>
            <a:r>
              <a:rPr lang="en-GB" sz="1000" b="1" i="1" dirty="0">
                <a:latin typeface="Century Gothic" panose="020B0502020202020204" pitchFamily="34" charset="0"/>
              </a:rPr>
              <a:t>1 mark</a:t>
            </a:r>
            <a:r>
              <a:rPr lang="en-GB" sz="1000" i="1" dirty="0">
                <a:latin typeface="Century Gothic" panose="020B0502020202020204" pitchFamily="34" charset="0"/>
              </a:rPr>
              <a:t>)</a:t>
            </a:r>
          </a:p>
          <a:p>
            <a:pPr algn="just"/>
            <a:r>
              <a:rPr lang="en-GB" sz="1000" i="1" dirty="0">
                <a:latin typeface="Century Gothic" panose="020B0502020202020204" pitchFamily="34" charset="0"/>
              </a:rPr>
              <a:t>……………………………………………………………………………………………………………………………………</a:t>
            </a:r>
          </a:p>
          <a:p>
            <a:pPr algn="just"/>
            <a:endParaRPr lang="en-GB" sz="1000" dirty="0">
              <a:latin typeface="Century Gothic" panose="020B0502020202020204" pitchFamily="34" charset="0"/>
            </a:endParaRPr>
          </a:p>
          <a:p>
            <a:pPr algn="ctr"/>
            <a:r>
              <a:rPr lang="en-GB" sz="1000" i="1" dirty="0">
                <a:latin typeface="Century Gothic" panose="020B0502020202020204" pitchFamily="34" charset="0"/>
              </a:rPr>
              <a:t>Describe the role of the </a:t>
            </a:r>
            <a:r>
              <a:rPr lang="en-GB" sz="1000" i="1" u="sng" dirty="0">
                <a:latin typeface="Century Gothic" panose="020B0502020202020204" pitchFamily="34" charset="0"/>
              </a:rPr>
              <a:t>immune system</a:t>
            </a:r>
            <a:r>
              <a:rPr lang="en-GB" sz="1000" i="1" dirty="0">
                <a:latin typeface="Century Gothic" panose="020B0502020202020204" pitchFamily="34" charset="0"/>
              </a:rPr>
              <a:t> in the defence against disease (</a:t>
            </a:r>
            <a:r>
              <a:rPr lang="en-GB" sz="1000" b="1" i="1" dirty="0">
                <a:latin typeface="Century Gothic" panose="020B0502020202020204" pitchFamily="34" charset="0"/>
              </a:rPr>
              <a:t>1 mark</a:t>
            </a:r>
            <a:r>
              <a:rPr lang="en-GB" sz="1000" i="1" dirty="0">
                <a:latin typeface="Century Gothic" panose="020B0502020202020204" pitchFamily="34" charset="0"/>
              </a:rPr>
              <a:t>)</a:t>
            </a:r>
          </a:p>
          <a:p>
            <a:pPr algn="just"/>
            <a:r>
              <a:rPr lang="en-GB" sz="1000" i="1" dirty="0">
                <a:latin typeface="Century Gothic" panose="020B0502020202020204" pitchFamily="34" charset="0"/>
              </a:rPr>
              <a:t>……………………………………………………………………………………………………………………………………</a:t>
            </a:r>
          </a:p>
          <a:p>
            <a:pPr algn="just"/>
            <a:endParaRPr lang="en-GB" sz="1000" i="1" dirty="0">
              <a:latin typeface="Century Gothic" panose="020B0502020202020204" pitchFamily="34" charset="0"/>
            </a:endParaRPr>
          </a:p>
          <a:p>
            <a:pPr algn="ctr"/>
            <a:r>
              <a:rPr lang="en-GB" sz="1000" i="1" dirty="0">
                <a:latin typeface="Century Gothic" panose="020B0502020202020204" pitchFamily="34" charset="0"/>
              </a:rPr>
              <a:t>Give three ways in which white blood cells respond when they recognise a pathogen (</a:t>
            </a:r>
            <a:r>
              <a:rPr lang="en-GB" sz="1000" b="1" i="1" dirty="0">
                <a:latin typeface="Century Gothic" panose="020B0502020202020204" pitchFamily="34" charset="0"/>
              </a:rPr>
              <a:t>3 marks</a:t>
            </a:r>
            <a:r>
              <a:rPr lang="en-GB" sz="1000" i="1" dirty="0">
                <a:latin typeface="Century Gothic" panose="020B0502020202020204" pitchFamily="34" charset="0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Century Gothic" panose="020B0502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Century Gothic" panose="020B0502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latin typeface="Century Gothic" panose="020B0502020202020204" pitchFamily="34" charset="0"/>
              </a:rPr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294DD1-9932-4F71-924C-C9666B63C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917288"/>
              </p:ext>
            </p:extLst>
          </p:nvPr>
        </p:nvGraphicFramePr>
        <p:xfrm>
          <a:off x="107504" y="739214"/>
          <a:ext cx="2808312" cy="223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9842">
                  <a:extLst>
                    <a:ext uri="{9D8B030D-6E8A-4147-A177-3AD203B41FA5}">
                      <a16:colId xmlns:a16="http://schemas.microsoft.com/office/drawing/2014/main" val="1562639314"/>
                    </a:ext>
                  </a:extLst>
                </a:gridCol>
                <a:gridCol w="229830">
                  <a:extLst>
                    <a:ext uri="{9D8B030D-6E8A-4147-A177-3AD203B41FA5}">
                      <a16:colId xmlns:a16="http://schemas.microsoft.com/office/drawing/2014/main" val="1347766157"/>
                    </a:ext>
                  </a:extLst>
                </a:gridCol>
                <a:gridCol w="1838640">
                  <a:extLst>
                    <a:ext uri="{9D8B030D-6E8A-4147-A177-3AD203B41FA5}">
                      <a16:colId xmlns:a16="http://schemas.microsoft.com/office/drawing/2014/main" val="424303999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Century Gothic" panose="020B0502020202020204" pitchFamily="34" charset="0"/>
                        </a:rPr>
                        <a:t>Produces HCl which kills any ingested bacteria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196743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Century Gothic" panose="020B0502020202020204" pitchFamily="34" charset="0"/>
                        </a:rPr>
                        <a:t>Forms a protective layer covering the body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170882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Century Gothic" panose="020B0502020202020204" pitchFamily="34" charset="0"/>
                        </a:rPr>
                        <a:t>Contains hairs and mucus to trap pathogens and dust particles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75276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Century Gothic" panose="020B0502020202020204" pitchFamily="34" charset="0"/>
                        </a:rPr>
                        <a:t>Have cilia and produce mucus to trap pathogens and dust (then swallowed)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1311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F39AECCF-2F50-4957-9E2F-7AFBC26D221B}"/>
              </a:ext>
            </a:extLst>
          </p:cNvPr>
          <p:cNvSpPr/>
          <p:nvPr/>
        </p:nvSpPr>
        <p:spPr>
          <a:xfrm>
            <a:off x="327999" y="5885656"/>
            <a:ext cx="3447256" cy="85571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00" u="sng" dirty="0">
                <a:latin typeface="Century Gothic" panose="020B0502020202020204" pitchFamily="34" charset="0"/>
              </a:rPr>
              <a:t>Key Words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28820F-F67F-4BBD-8D78-246450C61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222" y="2996952"/>
            <a:ext cx="4955258" cy="3812273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228184" y="204728"/>
            <a:ext cx="2727920" cy="279222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00" u="sng" dirty="0">
                <a:latin typeface="Century Gothic" panose="020B0502020202020204" pitchFamily="34" charset="0"/>
              </a:rPr>
              <a:t>Antibodies (</a:t>
            </a:r>
            <a:r>
              <a:rPr lang="en-GB" sz="1000" b="1" u="sng" dirty="0">
                <a:latin typeface="Century Gothic" panose="020B0502020202020204" pitchFamily="34" charset="0"/>
              </a:rPr>
              <a:t>Grade 6-8</a:t>
            </a:r>
            <a:r>
              <a:rPr lang="en-GB" sz="1000" u="sng" dirty="0">
                <a:latin typeface="Century Gothic" panose="020B0502020202020204" pitchFamily="34" charset="0"/>
              </a:rPr>
              <a:t>)</a:t>
            </a:r>
          </a:p>
          <a:p>
            <a:pPr algn="ctr"/>
            <a:endParaRPr lang="en-GB" sz="1000" u="sng" dirty="0">
              <a:latin typeface="Century Gothic" panose="020B0502020202020204" pitchFamily="34" charset="0"/>
            </a:endParaRPr>
          </a:p>
          <a:p>
            <a:pPr algn="ctr"/>
            <a:r>
              <a:rPr lang="en-GB" sz="1000" i="1" dirty="0">
                <a:latin typeface="Century Gothic" panose="020B0502020202020204" pitchFamily="34" charset="0"/>
              </a:rPr>
              <a:t>Explain why antibodies made by lymphocytes need to have a specific shape.  You may use a diagram in your answer. (</a:t>
            </a:r>
            <a:r>
              <a:rPr lang="en-GB" sz="1000" b="1" i="1" dirty="0">
                <a:latin typeface="Century Gothic" panose="020B0502020202020204" pitchFamily="34" charset="0"/>
              </a:rPr>
              <a:t>3 marks</a:t>
            </a:r>
            <a:r>
              <a:rPr lang="en-GB" sz="1000" i="1" dirty="0">
                <a:latin typeface="Century Gothic" panose="020B0502020202020204" pitchFamily="34" charset="0"/>
              </a:rPr>
              <a:t>)</a:t>
            </a:r>
          </a:p>
          <a:p>
            <a:pPr algn="ctr"/>
            <a:endParaRPr lang="en-GB" sz="1000" u="sng" dirty="0">
              <a:latin typeface="Century Gothic" panose="020B0502020202020204" pitchFamily="34" charset="0"/>
            </a:endParaRPr>
          </a:p>
          <a:p>
            <a:pPr algn="just"/>
            <a:r>
              <a:rPr lang="en-GB" sz="1000" i="1" dirty="0">
                <a:latin typeface="Century Gothic" panose="020B0502020202020204" pitchFamily="34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466542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180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WSSC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Naressi, Victoria</dc:creator>
  <cp:lastModifiedBy>Schuller, P (SHS Teacher)</cp:lastModifiedBy>
  <cp:revision>48</cp:revision>
  <cp:lastPrinted>2020-03-12T07:51:56Z</cp:lastPrinted>
  <dcterms:created xsi:type="dcterms:W3CDTF">2013-10-16T06:07:35Z</dcterms:created>
  <dcterms:modified xsi:type="dcterms:W3CDTF">2020-03-12T07:51:57Z</dcterms:modified>
</cp:coreProperties>
</file>